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strictFirstAndLastChars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presProps.xml" Type="http://schemas.openxmlformats.org/officeDocument/2006/relationships/presProps" Id="rId2"/><Relationship Target="slides/slide7.xml" Type="http://schemas.openxmlformats.org/officeDocument/2006/relationships/slide" Id="rId12"/><Relationship Target="slides/slide8.xml" Type="http://schemas.openxmlformats.org/officeDocument/2006/relationships/slide" Id="rId13"/><Relationship Target="theme/theme2.xml" Type="http://schemas.openxmlformats.org/officeDocument/2006/relationships/theme" Id="rId1"/><Relationship Target="slideMasters/slideMaster1.xml" Type="http://schemas.openxmlformats.org/officeDocument/2006/relationships/slideMaster" Id="rId4"/><Relationship Target="slides/slide5.xml" Type="http://schemas.openxmlformats.org/officeDocument/2006/relationships/slide" Id="rId10"/><Relationship Target="tableStyles.xml" Type="http://schemas.openxmlformats.org/officeDocument/2006/relationships/tableStyles" Id="rId3"/><Relationship Target="slides/slide6.xml" Type="http://schemas.openxmlformats.org/officeDocument/2006/relationships/slide" Id="rId11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jpg>
</file>

<file path=ppt/media/image02.png>
</file>

<file path=ppt/media/image03.png>
</file>

<file path=ppt/media/image04.png>
</file>

<file path=ppt/media/image05.png>
</file>

<file path=ppt/media/image06.jp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Target="../theme/theme1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3" name="Shape 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4" name="Shape 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1" name="Shape 1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0" name="Shape 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nl">
                <a:solidFill>
                  <a:schemeClr val="dk1"/>
                </a:solidFill>
              </a:rPr>
              <a:t>&gt; Story (1/3)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nl">
                <a:solidFill>
                  <a:schemeClr val="dk1"/>
                </a:solidFill>
              </a:rPr>
              <a:t>This is the story about a little robot called Jumper.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7" name="Shape 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b="1" lang="nl">
                <a:solidFill>
                  <a:schemeClr val="dk1"/>
                </a:solidFill>
              </a:rPr>
              <a:t>&gt; Story (2/3)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rtl="0"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l">
                <a:solidFill>
                  <a:schemeClr val="dk1"/>
                </a:solidFill>
              </a:rPr>
              <a:t>Jumper lives in a dark little room of a mattress factory, where he tests matresses (by jumping on them).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4" name="Shape 5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nl">
                <a:solidFill>
                  <a:schemeClr val="dk1"/>
                </a:solidFill>
              </a:rPr>
              <a:t>&gt; Story (3/3)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rtl="0"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l">
                <a:solidFill>
                  <a:schemeClr val="dk1"/>
                </a:solidFill>
              </a:rPr>
              <a:t>One day, he discovers a glitch in the wall... </a:t>
            </a:r>
          </a:p>
          <a:p>
            <a:pPr rtl="0"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rtl="0"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nl">
                <a:solidFill>
                  <a:schemeClr val="dk1"/>
                </a:solidFill>
              </a:rPr>
              <a:t>He escapes and starts exploring the world, where he learns to program!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0" name="Shape 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7" name="Shape 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3" name="Shape 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0" name="Shape 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1" lang="nl">
                <a:solidFill>
                  <a:schemeClr val="dk1"/>
                </a:solidFill>
              </a:rPr>
              <a:t>&gt; Basic Level Components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 indent="-29845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nl"/>
              <a:t>Moveable blocks (with commands)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Blocks fall down if they have nothing beneath them.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Robot can only jump one block high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Move the block via programming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>
                <a:solidFill>
                  <a:schemeClr val="dk1"/>
                </a:solidFill>
              </a:rPr>
              <a:t>Goal: get to the end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8" name="Shape 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nl"/>
              <a:t>Level design (2)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rPr lang="nl"/>
              <a:t>Some more complicated ideas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Moving platforms (programmable)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Resize enemies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Switches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Play with solidity of certain blocks</a:t>
            </a:r>
          </a:p>
          <a:p>
            <a:pPr rtl="0"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Some experiments with loops (still work to do here)</a:t>
            </a:r>
          </a:p>
          <a:p>
            <a:pPr lvl="0" indent="-317500" marL="4572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nl"/>
              <a:t>Functions?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" name="Shape 9"/>
          <p:cNvSpPr txBox="1"/>
          <p:nvPr>
            <p:ph idx="1" type="subTitle"/>
          </p:nvPr>
        </p:nvSpPr>
        <p:spPr>
          <a:xfrm>
            <a:off y="2840053" x="685800"/>
            <a:ext cy="784799" cx="7772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y="1583342" x="685800"/>
            <a:ext cy="1159799" cx="77724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y="1200150" x="457200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y="1200150" x="4692273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y="4406309" x="457200"/>
            <a:ext cy="5195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theme/theme3.xml" Type="http://schemas.openxmlformats.org/officeDocument/2006/relationships/theme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t="50%" b="50%" r="50%" l="50%"/>
          </a:path>
          <a:tileRect/>
        </a:gra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600"/>
              </a:spcBef>
              <a:buSzPct val="100000"/>
              <a:defRPr sz="3000"/>
            </a:lvl1pPr>
            <a:lvl2pPr>
              <a:spcBef>
                <a:spcPts val="480"/>
              </a:spcBef>
              <a:buSzPct val="100000"/>
              <a:defRPr sz="2400"/>
            </a:lvl2pPr>
            <a:lvl3pPr>
              <a:spcBef>
                <a:spcPts val="480"/>
              </a:spcBef>
              <a:buSzPct val="100000"/>
              <a:defRPr sz="2400"/>
            </a:lvl3pPr>
            <a:lvl4pPr>
              <a:spcBef>
                <a:spcPts val="360"/>
              </a:spcBef>
              <a:buSzPct val="100000"/>
              <a:defRPr sz="1800"/>
            </a:lvl4pPr>
            <a:lvl5pPr>
              <a:spcBef>
                <a:spcPts val="360"/>
              </a:spcBef>
              <a:buSzPct val="100000"/>
              <a:defRPr sz="1800"/>
            </a:lvl5pPr>
            <a:lvl6pPr>
              <a:spcBef>
                <a:spcPts val="360"/>
              </a:spcBef>
              <a:buSzPct val="100000"/>
              <a:defRPr sz="1800"/>
            </a:lvl6pPr>
            <a:lvl7pPr>
              <a:spcBef>
                <a:spcPts val="360"/>
              </a:spcBef>
              <a:buSzPct val="100000"/>
              <a:defRPr sz="1800"/>
            </a:lvl7pPr>
            <a:lvl8pPr>
              <a:spcBef>
                <a:spcPts val="360"/>
              </a:spcBef>
              <a:buSzPct val="100000"/>
              <a:defRPr sz="1800"/>
            </a:lvl8pPr>
            <a:lvl9pPr>
              <a:spcBef>
                <a:spcPts val="360"/>
              </a:spcBef>
              <a:buSzPct val="100000"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y="4749850" x="8556791"/>
            <a:ext cy="393600" cx="5486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nl"/>
              <a:t>‹#›</a:t>
            </a:fld>
          </a:p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sldNum="0" hdr="0"/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2.png" Type="http://schemas.openxmlformats.org/officeDocument/2006/relationships/image" Id="rId4"/><Relationship Target="../media/image06.jpg" Type="http://schemas.openxmlformats.org/officeDocument/2006/relationships/image" Id="rId3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png" Type="http://schemas.openxmlformats.org/officeDocument/2006/relationships/image" Id="rId3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4.png" Type="http://schemas.openxmlformats.org/officeDocument/2006/relationships/image" Id="rId3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1.jpg" Type="http://schemas.openxmlformats.org/officeDocument/2006/relationships/image" Id="rId3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3.png" Type="http://schemas.openxmlformats.org/officeDocument/2006/relationships/image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5.png" Type="http://schemas.openxmlformats.org/officeDocument/2006/relationships/image" Id="rId3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9.png" Type="http://schemas.openxmlformats.org/officeDocument/2006/relationships/image" Id="rId3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0.pn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30" name="Shape 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450175" x="315050"/>
            <a:ext cy="3023949" cx="4535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404599" x="5053325"/>
            <a:ext cy="3238499" cx="3787199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 txBox="1"/>
          <p:nvPr/>
        </p:nvSpPr>
        <p:spPr>
          <a:xfrm>
            <a:off y="4049225" x="50"/>
            <a:ext cy="878099" cx="9144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sz="2400" lang="nl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Kevin Cleijne, Jeroen van Hoof, Pieter Kokx,</a:t>
            </a:r>
          </a:p>
          <a:p>
            <a:pPr algn="ctr" rtl="0">
              <a:spcBef>
                <a:spcPts val="0"/>
              </a:spcBef>
              <a:buNone/>
            </a:pPr>
            <a:r>
              <a:rPr sz="2400" lang="nl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Twan van Schijndel and Joep Klein Teeselink</a:t>
            </a:r>
          </a:p>
          <a:p>
            <a:pPr algn="ctr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Tools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Phaser HTML5 game framework</a:t>
            </a:r>
          </a:p>
          <a:p>
            <a:pPr rtl="0" lvl="1" indent="-381000" marL="914400">
              <a:spcBef>
                <a:spcPts val="0"/>
              </a:spcBef>
              <a:buClr>
                <a:srgbClr val="000000"/>
              </a:buClr>
              <a:buSzPct val="80000"/>
              <a:buFont typeface="Courier New"/>
              <a:buChar char="o"/>
            </a:pPr>
            <a:r>
              <a:rPr lang="n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Used to create the Pixel Evolution game of last year</a:t>
            </a:r>
          </a:p>
          <a:p>
            <a:pPr rtl="0" lvl="1" indent="-381000" marL="91440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ct val="80000"/>
              <a:buFont typeface="Courier New"/>
              <a:buChar char="o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HTML5 (Canvas/WebGL) + JavaScript</a:t>
            </a:r>
          </a:p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Jquery Terminal</a:t>
            </a:r>
          </a:p>
          <a:p>
            <a:pPr rtl="0" lvl="1" indent="-381000" marL="914400">
              <a:spcBef>
                <a:spcPts val="0"/>
              </a:spcBef>
              <a:buClr>
                <a:srgbClr val="000000"/>
              </a:buClr>
              <a:buSzPct val="80000"/>
              <a:buFont typeface="Courier New"/>
              <a:buChar char="o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Command line interpreter</a:t>
            </a:r>
          </a:p>
          <a:p>
            <a:pPr rtl="0" lvl="1" indent="-381000" marL="914400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ct val="80000"/>
              <a:buFont typeface="Courier New"/>
              <a:buChar char="o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Emulate javascript commands in the game</a:t>
            </a:r>
          </a:p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Inkscape</a:t>
            </a:r>
          </a:p>
          <a:p>
            <a:pPr rtl="0" lvl="1" indent="-381000" marL="914400">
              <a:spcBef>
                <a:spcPts val="0"/>
              </a:spcBef>
              <a:buClr>
                <a:srgbClr val="000000"/>
              </a:buClr>
              <a:buSzPct val="80000"/>
              <a:buFont typeface="Courier New"/>
              <a:buChar char="o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Vector graphics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End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y="1200150" x="457200"/>
            <a:ext cy="3725699" cx="88064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sz="2400" lang="nl">
                <a:latin typeface="Droid Sans Mono"/>
                <a:ea typeface="Droid Sans Mono"/>
                <a:cs typeface="Droid Sans Mono"/>
                <a:sym typeface="Droid Sans Mono"/>
              </a:rPr>
              <a:t>questions.forEach(</a:t>
            </a:r>
            <a:r>
              <a:rPr sz="2400" lang="nl">
                <a:solidFill>
                  <a:srgbClr val="F1C232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function</a:t>
            </a:r>
            <a:r>
              <a:rPr sz="2400" lang="nl"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sz="2400" lang="nl">
                <a:solidFill>
                  <a:srgbClr val="8E7CC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q</a:t>
            </a:r>
            <a:r>
              <a:rPr sz="2400" lang="nl">
                <a:latin typeface="Droid Sans Mono"/>
                <a:ea typeface="Droid Sans Mono"/>
                <a:cs typeface="Droid Sans Mono"/>
                <a:sym typeface="Droid Sans Mono"/>
              </a:rPr>
              <a:t>) {</a:t>
            </a:r>
          </a:p>
          <a:p>
            <a:pPr rtl="0">
              <a:spcBef>
                <a:spcPts val="0"/>
              </a:spcBef>
              <a:buNone/>
            </a:pPr>
            <a:r>
              <a:rPr sz="2400" lang="nl">
                <a:latin typeface="Droid Sans Mono"/>
                <a:ea typeface="Droid Sans Mono"/>
                <a:cs typeface="Droid Sans Mono"/>
                <a:sym typeface="Droid Sans Mono"/>
              </a:rPr>
              <a:t>	ask(q);</a:t>
            </a:r>
          </a:p>
          <a:p>
            <a:pPr rtl="0" lvl="0" indent="0" marL="0">
              <a:spcBef>
                <a:spcPts val="0"/>
              </a:spcBef>
              <a:buNone/>
            </a:pPr>
            <a:r>
              <a:rPr sz="2400" lang="nl">
                <a:latin typeface="Droid Sans Mono"/>
                <a:ea typeface="Droid Sans Mono"/>
                <a:cs typeface="Droid Sans Mono"/>
                <a:sym typeface="Droid Sans Mono"/>
              </a:rPr>
              <a:t>})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862250" x="7334250"/>
            <a:ext cy="2933700" cx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y="10402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Story</a:t>
            </a:r>
          </a:p>
        </p:txBody>
      </p:sp>
      <p:sp>
        <p:nvSpPr>
          <p:cNvPr id="38" name="Shape 38"/>
          <p:cNvSpPr txBox="1"/>
          <p:nvPr/>
        </p:nvSpPr>
        <p:spPr>
          <a:xfrm>
            <a:off y="1240075" x="554600"/>
            <a:ext cy="3671100" cx="8168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041214" x="0"/>
            <a:ext cy="4068809" cx="914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5" name="Shape 45"/>
          <p:cNvSpPr txBox="1"/>
          <p:nvPr/>
        </p:nvSpPr>
        <p:spPr>
          <a:xfrm>
            <a:off y="1240075" x="554600"/>
            <a:ext cy="3671100" cx="36579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" name="Shape 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12"/>
            <a:ext cy="5405399" cx="955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y="1240075" x="554600"/>
            <a:ext cy="3671100" cx="27750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1372200"/>
            <a:ext cy="5143499" cx="6399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Objective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y="1165500" x="457200"/>
            <a:ext cy="3725699" cx="82967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Create a serious game to pique interest in computer science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algn="l" rtl="0" lvl="0" marR="0" indent="-381000" marL="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Provide a fun, easy and safe way to experiment with programming</a:t>
            </a:r>
          </a:p>
          <a:p>
            <a:pPr algn="l" rtl="0" lvl="0" marR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algn="l" rtl="0" lvl="0" marR="0" indent="-381000" marL="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Let the player discover its own creative solutions to solve a level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Key Focus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85024" x="6051675"/>
            <a:ext cy="1976624" cx="3163048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>
            <p:ph idx="1" type="body"/>
          </p:nvPr>
        </p:nvSpPr>
        <p:spPr>
          <a:xfrm>
            <a:off y="1546500" x="457200"/>
            <a:ext cy="2748300" cx="82967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l" rtl="0" lvl="0" marR="0" indent="-381000" marL="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Experiment with programming concepts</a:t>
            </a:r>
          </a:p>
          <a:p>
            <a:pPr algn="l" rtl="0" lvl="0" marR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algn="l" rtl="0" lvl="0" marR="0" indent="-381000" marL="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Derive a solution using programming skills as a superpower</a:t>
            </a:r>
          </a:p>
          <a:p>
            <a:pPr algn="l" rtl="0" lvl="0" marR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algn="l" rtl="0" lvl="0" marR="0" indent="-381000" marL="4572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Aquire new programming functions (abillities)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How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y="1200150" x="457200"/>
            <a:ext cy="3725699" cx="88064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2D Puzzle Platformer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rtl="0" lvl="0" indent="-3810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sz="2400" lang="n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Interact with Environment: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n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Console Commands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n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Jump, collect, code</a:t>
            </a:r>
          </a:p>
          <a:p>
            <a:pPr rtl="0" lvl="0" indent="0" marL="457200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rtl="0" lvl="0" indent="-381000" marL="45720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sz="2400" lang="nl">
                <a:latin typeface="Roboto"/>
                <a:ea typeface="Roboto"/>
                <a:cs typeface="Roboto"/>
                <a:sym typeface="Roboto"/>
              </a:rPr>
              <a:t>Solve Puzzles by Programming the World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y="1200150" x="457200"/>
            <a:ext cy="3725699" cx="88064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3">
            <a:alphaModFix/>
          </a:blip>
          <a:srcRect t="11128" b="10996" r="7713" l="1640"/>
          <a:stretch/>
        </p:blipFill>
        <p:spPr>
          <a:xfrm rot="-5400000">
            <a:off y="-1612613" x="1993474"/>
            <a:ext cy="8368725" cx="515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nl">
                <a:latin typeface="Roboto Slab"/>
                <a:ea typeface="Roboto Slab"/>
                <a:cs typeface="Roboto Slab"/>
                <a:sym typeface="Roboto Slab"/>
              </a:rPr>
              <a:t>&gt; Some concept levels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y="1200150" x="457200"/>
            <a:ext cy="3725699" cx="88064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t="1691" b="8806" r="9789" l="12139"/>
          <a:stretch/>
        </p:blipFill>
        <p:spPr>
          <a:xfrm rot="10800000">
            <a:off y="-2" x="583975"/>
            <a:ext cy="5143502" cx="79760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y="1582800" x="7635475"/>
            <a:ext cy="1753500" cx="16047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